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rels" ContentType="application/vnd.openxmlformats-package.relationships+xml"/>
  <Default Extension="wdp" ContentType="image/vnd.ms-photo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0"/>
  </p:notesMasterIdLst>
  <p:sldIdLst>
    <p:sldId id="256" r:id="rId3"/>
    <p:sldId id="257" r:id="rId4"/>
    <p:sldId id="260" r:id="rId5"/>
    <p:sldId id="259" r:id="rId6"/>
    <p:sldId id="262" r:id="rId7"/>
    <p:sldId id="263" r:id="rId8"/>
    <p:sldId id="261" r:id="rId9"/>
    <p:sldId id="264" r:id="rId10"/>
    <p:sldId id="268" r:id="rId11"/>
    <p:sldId id="265" r:id="rId12"/>
    <p:sldId id="267" r:id="rId13"/>
    <p:sldId id="266" r:id="rId14"/>
    <p:sldId id="269" r:id="rId15"/>
    <p:sldId id="272" r:id="rId16"/>
    <p:sldId id="271" r:id="rId17"/>
    <p:sldId id="270" r:id="rId18"/>
    <p:sldId id="273" r:id="rId19"/>
    <p:sldId id="274" r:id="rId20"/>
    <p:sldId id="276" r:id="rId21"/>
    <p:sldId id="275" r:id="rId22"/>
    <p:sldId id="277" r:id="rId23"/>
    <p:sldId id="278" r:id="rId24"/>
    <p:sldId id="285" r:id="rId25"/>
    <p:sldId id="284" r:id="rId26"/>
    <p:sldId id="279" r:id="rId27"/>
    <p:sldId id="280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557" autoAdjust="0"/>
  </p:normalViewPr>
  <p:slideViewPr>
    <p:cSldViewPr>
      <p:cViewPr>
        <p:scale>
          <a:sx n="70" d="100"/>
          <a:sy n="70" d="100"/>
        </p:scale>
        <p:origin x="-2008" y="-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6A83-AFEA-4223-B36F-72836F98B63F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F6660-A256-4554-AEAC-5B9CB341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2016 body world exhibit in St. Louis. Pictured is the</a:t>
            </a:r>
            <a:r>
              <a:rPr lang="en-US" baseline="0" dirty="0" smtClean="0"/>
              <a:t> “Sagittal 3D Slice Body”.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0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OsiriX</a:t>
            </a:r>
            <a:r>
              <a:rPr lang="en-US" dirty="0" smtClean="0"/>
              <a:t> is an</a:t>
            </a:r>
            <a:r>
              <a:rPr lang="en-US" baseline="0" dirty="0" smtClean="0"/>
              <a:t> open source program for viewing medical datasets such as CT and MRI scans, and it is possible to extract 3D structures in a format that can be used for engineering.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Mimics: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image processing software for 3D design and modeling, developed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Materialise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NV.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visible human:</a:t>
            </a:r>
            <a:r>
              <a:rPr lang="en-US" baseline="0" dirty="0" smtClean="0"/>
              <a:t> Computed Tomography (CT), Magnetic resonance Imaging (MRI), as well as digital histology slices. Can produce 3D models through manual or automatic segmentation techniques, or volume rendered segmentation techniques.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 been announced</a:t>
            </a:r>
            <a:r>
              <a:rPr lang="en-US" baseline="0" dirty="0" smtClean="0"/>
              <a:t> in the past five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8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Biodigital</a:t>
            </a:r>
            <a:r>
              <a:rPr lang="en-US" dirty="0" smtClean="0"/>
              <a:t> Human: 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Simulated anatomy and diseases. Animations of systems interactions. Free and can be run from the browser. Very in depth dataset.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0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9299-6EA2-423C-9DEC-F29CD2B9B3F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0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 sz="4800">
                <a:latin typeface="Gill Sans MT" panose="020B05020201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buSzPct val="125000"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490" y="6356350"/>
            <a:ext cx="2847975" cy="365125"/>
          </a:xfrm>
        </p:spPr>
        <p:txBody>
          <a:bodyPr/>
          <a:lstStyle>
            <a:lvl1pPr>
              <a:defRPr sz="1100" b="1" i="1"/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3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3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8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86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14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0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9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10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0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34DCC54-C144-425D-8CB4-DEA3C4C85573}" type="datetimeFigureOut">
              <a:rPr lang="en-US" smtClean="0"/>
              <a:t>4/7/16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5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4.png"/><Relationship Id="rId13" Type="http://schemas.openxmlformats.org/officeDocument/2006/relationships/image" Target="../media/image35.gif"/><Relationship Id="rId14" Type="http://schemas.openxmlformats.org/officeDocument/2006/relationships/image" Target="../media/image36.jpeg"/><Relationship Id="rId15" Type="http://schemas.openxmlformats.org/officeDocument/2006/relationships/image" Target="../media/image37.gif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microsoft.com/office/2007/relationships/hdphoto" Target="../media/hdphoto1.wdp"/><Relationship Id="rId8" Type="http://schemas.openxmlformats.org/officeDocument/2006/relationships/image" Target="../media/image31.png"/><Relationship Id="rId9" Type="http://schemas.openxmlformats.org/officeDocument/2006/relationships/image" Target="../media/image32.jpeg"/><Relationship Id="rId10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www.stltoda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581400"/>
            <a:ext cx="6400800" cy="16002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Erik </a:t>
            </a:r>
            <a:r>
              <a:rPr lang="en-US" sz="2400" b="1" dirty="0" smtClean="0">
                <a:solidFill>
                  <a:schemeClr val="tx1"/>
                </a:solidFill>
              </a:rPr>
              <a:t>MESSIER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a,1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Jascha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WILCOX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a</a:t>
            </a:r>
            <a:r>
              <a:rPr lang="en-US" sz="2400" b="1" dirty="0">
                <a:solidFill>
                  <a:schemeClr val="tx1"/>
                </a:solidFill>
              </a:rPr>
              <a:t>, Gabriel </a:t>
            </a:r>
            <a:r>
              <a:rPr lang="en-US" sz="2400" b="1" dirty="0" smtClean="0">
                <a:solidFill>
                  <a:schemeClr val="tx1"/>
                </a:solidFill>
              </a:rPr>
              <a:t>DIAZ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b</a:t>
            </a:r>
            <a:r>
              <a:rPr lang="en-US" sz="2400" b="1" dirty="0">
                <a:solidFill>
                  <a:schemeClr val="tx1"/>
                </a:solidFill>
              </a:rPr>
              <a:t>, and Cristian A. </a:t>
            </a:r>
            <a:r>
              <a:rPr lang="en-US" sz="2400" b="1" dirty="0" smtClean="0">
                <a:solidFill>
                  <a:schemeClr val="tx1"/>
                </a:solidFill>
              </a:rPr>
              <a:t>LINTE </a:t>
            </a:r>
            <a:r>
              <a:rPr lang="en-US" sz="2400" b="1" baseline="30000" dirty="0" err="1" smtClean="0">
                <a:solidFill>
                  <a:schemeClr val="tx1"/>
                </a:solidFill>
              </a:rPr>
              <a:t>a,b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1400" b="1" baseline="30000" dirty="0" err="1" smtClean="0">
                <a:solidFill>
                  <a:schemeClr val="tx1"/>
                </a:solidFill>
              </a:rPr>
              <a:t>a</a:t>
            </a:r>
            <a:r>
              <a:rPr lang="en-US" sz="1400" b="1" dirty="0" err="1" smtClean="0">
                <a:solidFill>
                  <a:schemeClr val="tx1"/>
                </a:solidFill>
              </a:rPr>
              <a:t>Kate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Gleason College of Engineering, </a:t>
            </a:r>
            <a:r>
              <a:rPr lang="en-US" sz="1400" b="1" baseline="30000" dirty="0" err="1">
                <a:solidFill>
                  <a:schemeClr val="tx1"/>
                </a:solidFill>
              </a:rPr>
              <a:t>b</a:t>
            </a:r>
            <a:r>
              <a:rPr lang="en-US" sz="1400" b="1" dirty="0" err="1">
                <a:solidFill>
                  <a:schemeClr val="tx1"/>
                </a:solidFill>
              </a:rPr>
              <a:t>Chester</a:t>
            </a:r>
            <a:r>
              <a:rPr lang="en-US" sz="1400" b="1" dirty="0">
                <a:solidFill>
                  <a:schemeClr val="tx1"/>
                </a:solidFill>
              </a:rPr>
              <a:t> F. Carlson Center for Imaging Science, Rochester Institute of Technology, Rochester, NY, USA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 Interactive 3D Virtual Anatomy Puzzle for Learning and Simulation — Initial Demonstration and Evaluation</a:t>
            </a:r>
          </a:p>
        </p:txBody>
      </p:sp>
      <p:pic>
        <p:nvPicPr>
          <p:cNvPr id="1026" name="Picture 2" descr="http://www.nycolleges.com/sites/default/files/collegelogos/tiger_walking_rit_colo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602058" cy="11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6138"/>
            <a:ext cx="1838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79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2016 Medicine Meets Virtual Reality</a:t>
            </a:r>
          </a:p>
          <a:p>
            <a:r>
              <a:rPr lang="en-US" i="1" dirty="0" smtClean="0"/>
              <a:t>Las Angeles CA USA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86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7772400" cy="4572000"/>
          </a:xfrm>
        </p:spPr>
        <p:txBody>
          <a:bodyPr/>
          <a:lstStyle/>
          <a:p>
            <a:r>
              <a:rPr lang="en-US" dirty="0" smtClean="0"/>
              <a:t>The task of the user is to reconstruct 3D anatomical structures from a randomized bin of models.</a:t>
            </a:r>
          </a:p>
          <a:p>
            <a:endParaRPr lang="en-US" dirty="0" smtClean="0"/>
          </a:p>
          <a:p>
            <a:r>
              <a:rPr lang="en-US" dirty="0" smtClean="0"/>
              <a:t>Game Modes:</a:t>
            </a:r>
          </a:p>
          <a:p>
            <a:pPr lvl="1"/>
            <a:r>
              <a:rPr lang="en-US" dirty="0"/>
              <a:t>Interface </a:t>
            </a:r>
            <a:r>
              <a:rPr lang="en-US" dirty="0" smtClean="0"/>
              <a:t>Tutorial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Free Play Mode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Quiz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0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Tutorial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400925" cy="417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algn="ctr"/>
            <a:r>
              <a:rPr lang="en-US" dirty="0" smtClean="0"/>
              <a:t>Free Play/ Quiz Modes</a:t>
            </a:r>
            <a:endParaRPr lang="en-US" dirty="0"/>
          </a:p>
        </p:txBody>
      </p:sp>
      <p:pic>
        <p:nvPicPr>
          <p:cNvPr id="3" name="final_noaudi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4478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2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written fill-in-the-blank entrance exam to assess baseline knowledge.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Interface Tutorial was played 4 times with all combinations of input/display modality.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Anatomy puzzle game was played 3 times (using </a:t>
            </a:r>
            <a:r>
              <a:rPr lang="en-US" dirty="0" err="1" smtClean="0"/>
              <a:t>SpaceMouse</a:t>
            </a:r>
            <a:r>
              <a:rPr lang="en-US" dirty="0" smtClean="0"/>
              <a:t> and Oculus Rift)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1 play-through of desired anatomy in Free Play Mode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2 play-</a:t>
            </a:r>
            <a:r>
              <a:rPr lang="en-US" dirty="0" err="1" smtClean="0"/>
              <a:t>throughs</a:t>
            </a:r>
            <a:r>
              <a:rPr lang="en-US" dirty="0" smtClean="0"/>
              <a:t> of same desired anatomy in Quiz Mode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full factorial of input/display modalities in Interface </a:t>
            </a:r>
            <a:r>
              <a:rPr lang="en-US" dirty="0"/>
              <a:t>T</a:t>
            </a:r>
            <a:r>
              <a:rPr lang="en-US" dirty="0" smtClean="0"/>
              <a:t>utorial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the same fill-in-the-blank exit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comfort questionnaire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6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Metrics Used to Quantify Performance:</a:t>
            </a:r>
          </a:p>
          <a:p>
            <a:pPr lvl="1"/>
            <a:r>
              <a:rPr lang="en-US" dirty="0" smtClean="0"/>
              <a:t>Interface Tutorial</a:t>
            </a:r>
          </a:p>
          <a:p>
            <a:pPr lvl="2"/>
            <a:r>
              <a:rPr lang="en-US" dirty="0" smtClean="0"/>
              <a:t>Average time per move</a:t>
            </a:r>
          </a:p>
          <a:p>
            <a:pPr lvl="1"/>
            <a:r>
              <a:rPr lang="en-US" dirty="0" smtClean="0"/>
              <a:t>Quiz Mode</a:t>
            </a:r>
          </a:p>
          <a:p>
            <a:pPr marL="320040" lvl="1" indent="0" algn="ctr">
              <a:buNone/>
            </a:pPr>
            <a:r>
              <a:rPr lang="en-US" sz="2800" b="1" i="1" dirty="0" smtClean="0"/>
              <a:t>S</a:t>
            </a:r>
            <a:r>
              <a:rPr lang="en-US" sz="2800" b="1" i="1" baseline="-25000" dirty="0" smtClean="0"/>
              <a:t>total</a:t>
            </a:r>
            <a:r>
              <a:rPr lang="en-US" sz="2800" b="1" i="1" dirty="0" smtClean="0"/>
              <a:t> = 10m</a:t>
            </a:r>
            <a:r>
              <a:rPr lang="en-US" sz="2800" b="1" i="1" baseline="-25000" dirty="0" smtClean="0"/>
              <a:t>0</a:t>
            </a:r>
            <a:r>
              <a:rPr lang="en-US" sz="2800" b="1" i="1" dirty="0" smtClean="0"/>
              <a:t> + 5m</a:t>
            </a:r>
            <a:r>
              <a:rPr lang="en-US" sz="2800" b="1" i="1" baseline="-25000" dirty="0" smtClean="0"/>
              <a:t>1</a:t>
            </a:r>
            <a:r>
              <a:rPr lang="en-US" sz="2800" b="1" i="1" dirty="0" smtClean="0"/>
              <a:t> + 2m</a:t>
            </a:r>
            <a:r>
              <a:rPr lang="en-US" sz="2800" b="1" i="1" baseline="-25000" dirty="0" smtClean="0"/>
              <a:t>2</a:t>
            </a:r>
            <a:r>
              <a:rPr lang="en-US" sz="2800" b="1" i="1" dirty="0" smtClean="0"/>
              <a:t> + 0m</a:t>
            </a:r>
            <a:r>
              <a:rPr lang="en-US" sz="2800" b="1" i="1" baseline="-25000" dirty="0" smtClean="0"/>
              <a:t>3</a:t>
            </a:r>
            <a:endParaRPr lang="en-US" sz="2800" b="1" i="1" dirty="0" smtClean="0"/>
          </a:p>
          <a:p>
            <a:pPr lvl="2"/>
            <a:r>
              <a:rPr lang="en-US" sz="2800" b="1" i="1" dirty="0" smtClean="0"/>
              <a:t>S</a:t>
            </a:r>
            <a:r>
              <a:rPr lang="en-US" sz="2800" b="1" i="1" baseline="-25000" dirty="0" smtClean="0"/>
              <a:t>total </a:t>
            </a:r>
            <a:r>
              <a:rPr lang="en-US" dirty="0" smtClean="0"/>
              <a:t>= Final Score</a:t>
            </a:r>
          </a:p>
          <a:p>
            <a:pPr lvl="2"/>
            <a:r>
              <a:rPr lang="en-US" sz="2800" b="1" i="1" dirty="0"/>
              <a:t>m</a:t>
            </a:r>
            <a:r>
              <a:rPr lang="en-US" sz="2800" b="1" i="1" baseline="-25000" dirty="0" smtClean="0"/>
              <a:t>n</a:t>
            </a:r>
            <a:r>
              <a:rPr lang="en-US" b="1" i="1" dirty="0" smtClean="0"/>
              <a:t> </a:t>
            </a:r>
            <a:r>
              <a:rPr lang="en-US" dirty="0" smtClean="0"/>
              <a:t>= Total number of rounds with n failed attempts before successfully completing requested move</a:t>
            </a:r>
          </a:p>
          <a:p>
            <a:r>
              <a:rPr lang="en-US" b="1" dirty="0"/>
              <a:t>Metrics Used to Quantify and Qualify Comfort:</a:t>
            </a:r>
          </a:p>
          <a:p>
            <a:pPr lvl="1"/>
            <a:r>
              <a:rPr lang="en-US" dirty="0"/>
              <a:t>NASA-Task Load Index (TLX)</a:t>
            </a:r>
          </a:p>
          <a:p>
            <a:pPr marL="59436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283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Quantify/Qualify the users’ comfort level with the interface and display technology</a:t>
            </a:r>
          </a:p>
          <a:p>
            <a:endParaRPr lang="en-US" dirty="0"/>
          </a:p>
          <a:p>
            <a:r>
              <a:rPr lang="en-US" dirty="0"/>
              <a:t>Quantify/Qualify the effect of training on input/display </a:t>
            </a:r>
            <a:r>
              <a:rPr lang="en-US" dirty="0" smtClean="0"/>
              <a:t>modalities, especially to those new to the hardware.</a:t>
            </a:r>
          </a:p>
          <a:p>
            <a:endParaRPr lang="en-US" dirty="0"/>
          </a:p>
          <a:p>
            <a:r>
              <a:rPr lang="en-US" dirty="0"/>
              <a:t>Quantify the </a:t>
            </a:r>
            <a:r>
              <a:rPr lang="en-US" dirty="0" smtClean="0"/>
              <a:t>effect of training </a:t>
            </a:r>
            <a:r>
              <a:rPr lang="en-US" dirty="0"/>
              <a:t>associated with the Puzzle </a:t>
            </a:r>
            <a:r>
              <a:rPr lang="en-US" dirty="0" smtClean="0"/>
              <a:t>Game on the subject’s knowledgebase of tested anatomy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2 subjects were tested</a:t>
            </a:r>
          </a:p>
          <a:p>
            <a:pPr lvl="1"/>
            <a:r>
              <a:rPr lang="en-US" dirty="0" smtClean="0"/>
              <a:t>Both subjects were at the collegiate level</a:t>
            </a:r>
          </a:p>
          <a:p>
            <a:pPr lvl="1"/>
            <a:r>
              <a:rPr lang="en-US" dirty="0" smtClean="0"/>
              <a:t>Neither subject had much experience with either the Oculus Rift or </a:t>
            </a:r>
            <a:r>
              <a:rPr lang="en-US" dirty="0" err="1" smtClean="0"/>
              <a:t>SpaceMouse</a:t>
            </a:r>
            <a:endParaRPr lang="en-US" dirty="0" smtClean="0"/>
          </a:p>
          <a:p>
            <a:pPr lvl="1"/>
            <a:r>
              <a:rPr lang="en-US" dirty="0" smtClean="0"/>
              <a:t>Neither subject had a background in Anatomy, or related fields</a:t>
            </a:r>
          </a:p>
          <a:p>
            <a:pPr marL="342900" indent="-342900"/>
            <a:r>
              <a:rPr lang="en-US" b="1" dirty="0" smtClean="0"/>
              <a:t>Both subjects were tested using the skull</a:t>
            </a:r>
          </a:p>
          <a:p>
            <a:pPr marL="617220" lvl="1" indent="-342900"/>
            <a:r>
              <a:rPr lang="en-US" dirty="0" smtClean="0"/>
              <a:t>Maximum score in Quiz Mode was 200 (20 objects)</a:t>
            </a:r>
          </a:p>
        </p:txBody>
      </p:sp>
      <p:pic>
        <p:nvPicPr>
          <p:cNvPr id="5124" name="Picture 4" descr="http://gagnons.com/media/wysiwyg/superman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44017"/>
            <a:ext cx="16328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1.wp.com/www.thisblogrules.com/wp-content/uploads/2010/02/batman-for-facebook.jpg?resize=250%2C2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24967"/>
            <a:ext cx="16668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4857" y="5573751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42070" y="5573751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Interface Tutorial</a:t>
            </a:r>
            <a:endParaRPr lang="en-US" dirty="0"/>
          </a:p>
        </p:txBody>
      </p:sp>
      <p:pic>
        <p:nvPicPr>
          <p:cNvPr id="6146" name="Picture 2" descr="G:\Lab Work\Linte Lab\mmvr2016\Paper\fig\DogTutorial_Subjec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1" y="1860395"/>
            <a:ext cx="4197843" cy="32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G:\Lab Work\Linte Lab\mmvr2016\Paper\fig\DogTutorial_Subjec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41" y="1828483"/>
            <a:ext cx="4261724" cy="327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41" y="532656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1403" y="532656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Quiz Scores</a:t>
            </a:r>
            <a:endParaRPr lang="en-US" dirty="0"/>
          </a:p>
        </p:txBody>
      </p:sp>
      <p:pic>
        <p:nvPicPr>
          <p:cNvPr id="7170" name="Picture 2" descr="G:\Lab Work\Linte Lab\mmvr2016\Paper\fig\TestMode_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19144"/>
            <a:ext cx="6983413" cy="3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5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Written Exam</a:t>
            </a:r>
            <a:endParaRPr lang="en-US" dirty="0"/>
          </a:p>
        </p:txBody>
      </p:sp>
      <p:pic>
        <p:nvPicPr>
          <p:cNvPr id="8194" name="Picture 2" descr="G:\Lab Work\Linte Lab\mmvr2016\Paper\fig\AnatomyWrittenTest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69688"/>
            <a:ext cx="685958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Why a 3D Virtual Anatomy Puzzle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Anatomy is implicitly 3D, yet ubiquitously taught in 2D.</a:t>
            </a:r>
          </a:p>
          <a:p>
            <a:endParaRPr lang="en-US" dirty="0" smtClean="0"/>
          </a:p>
          <a:p>
            <a:r>
              <a:rPr lang="en-US" dirty="0" smtClean="0"/>
              <a:t>We live in an era where 3D, 4D , and 5D medical images are abundant.</a:t>
            </a:r>
          </a:p>
          <a:p>
            <a:endParaRPr lang="en-US" dirty="0"/>
          </a:p>
          <a:p>
            <a:r>
              <a:rPr lang="en-US" dirty="0" smtClean="0"/>
              <a:t>The availability and cost of ownership of 3D display hardware has vastly improved in the past decade.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8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Comfort Level (NASA TLX)</a:t>
            </a:r>
            <a:endParaRPr lang="en-US" dirty="0"/>
          </a:p>
        </p:txBody>
      </p:sp>
      <p:pic>
        <p:nvPicPr>
          <p:cNvPr id="9218" name="Picture 2" descr="G:\Lab Work\Linte Lab\mmvr2016\Paper\fig\OverallTL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30659"/>
            <a:ext cx="77795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0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486400" cy="4572000"/>
          </a:xfrm>
        </p:spPr>
        <p:txBody>
          <a:bodyPr/>
          <a:lstStyle/>
          <a:p>
            <a:r>
              <a:rPr lang="en-US" dirty="0" smtClean="0"/>
              <a:t>Subjects were able to learn using our prototype.</a:t>
            </a:r>
          </a:p>
          <a:p>
            <a:endParaRPr lang="en-US" dirty="0"/>
          </a:p>
          <a:p>
            <a:r>
              <a:rPr lang="en-US" dirty="0" smtClean="0"/>
              <a:t>Both subjects rated their experience with high Mental Demand and Effort.</a:t>
            </a:r>
          </a:p>
          <a:p>
            <a:endParaRPr lang="en-US" dirty="0"/>
          </a:p>
          <a:p>
            <a:r>
              <a:rPr lang="en-US" dirty="0" smtClean="0"/>
              <a:t>Both subjects preformed much better with each input/display combination at the end of the test.</a:t>
            </a:r>
          </a:p>
        </p:txBody>
      </p:sp>
      <p:pic>
        <p:nvPicPr>
          <p:cNvPr id="10242" name="Picture 2" descr="http://markvsql.com/wp-content/uploads/2014/08/BetterDecisions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57" y="304800"/>
            <a:ext cx="2146843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89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Expand the study</a:t>
            </a:r>
          </a:p>
          <a:p>
            <a:pPr lvl="1"/>
            <a:r>
              <a:rPr lang="en-US" dirty="0" smtClean="0"/>
              <a:t>More subjects</a:t>
            </a:r>
          </a:p>
          <a:p>
            <a:pPr lvl="1"/>
            <a:r>
              <a:rPr lang="en-US" dirty="0" smtClean="0"/>
              <a:t>Include more standardized measurements and evaluations</a:t>
            </a:r>
          </a:p>
          <a:p>
            <a:pPr lvl="2"/>
            <a:r>
              <a:rPr lang="en-US" dirty="0" err="1" smtClean="0"/>
              <a:t>Fitt’s</a:t>
            </a:r>
            <a:r>
              <a:rPr lang="en-US" dirty="0" smtClean="0"/>
              <a:t> Law</a:t>
            </a:r>
          </a:p>
          <a:p>
            <a:r>
              <a:rPr lang="en-US" b="1" dirty="0" smtClean="0"/>
              <a:t>Expand usable portion of the dataset</a:t>
            </a:r>
          </a:p>
          <a:p>
            <a:r>
              <a:rPr lang="en-US" b="1" dirty="0" smtClean="0"/>
              <a:t>Migrate to new platform (</a:t>
            </a:r>
            <a:r>
              <a:rPr lang="en-US" b="1" dirty="0" err="1" smtClean="0"/>
              <a:t>ie</a:t>
            </a:r>
            <a:r>
              <a:rPr lang="en-US" b="1" dirty="0" smtClean="0"/>
              <a:t>. Unity)</a:t>
            </a:r>
          </a:p>
          <a:p>
            <a:r>
              <a:rPr lang="en-US" b="1" dirty="0" smtClean="0"/>
              <a:t>Revisit game mechanics</a:t>
            </a:r>
          </a:p>
          <a:p>
            <a:pPr lvl="1"/>
            <a:r>
              <a:rPr lang="en-US" dirty="0" smtClean="0"/>
              <a:t>Subjects reported slight discomfort when playing the game with the Oculus because of the mechanics.</a:t>
            </a:r>
          </a:p>
          <a:p>
            <a:r>
              <a:rPr lang="en-US" b="1" dirty="0" smtClean="0"/>
              <a:t>Outreach program</a:t>
            </a:r>
          </a:p>
          <a:p>
            <a:pPr lvl="1"/>
            <a:r>
              <a:rPr lang="en-US" dirty="0" smtClean="0"/>
              <a:t>Work with students in K-12 to stimulate interest in anatomy, bio-engineering, medical imaging, game development, etc.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9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Funding Support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b.vimeocdn.com/ps/687/687636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05400"/>
            <a:ext cx="1371448" cy="137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BIR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23" y="4724400"/>
            <a:ext cx="1136977" cy="7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MC-whiteCompact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21" y="4655554"/>
            <a:ext cx="839979" cy="79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457200" y="152400"/>
            <a:ext cx="82296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6464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/>
                <a:cs typeface="Gill Sans MT"/>
              </a:rPr>
              <a:t>Acknowledgements</a:t>
            </a:r>
            <a:endParaRPr lang="en-US" dirty="0">
              <a:solidFill>
                <a:srgbClr val="46464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ll Sans MT"/>
              <a:cs typeface="Gill Sans MT"/>
            </a:endParaRPr>
          </a:p>
        </p:txBody>
      </p:sp>
      <p:pic>
        <p:nvPicPr>
          <p:cNvPr id="1048" name="Picture 24" descr="http://www.lsisolutions.com/images/LSI_LH_Logo_Whit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80" y="6096000"/>
            <a:ext cx="2362200" cy="3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15928" y="2743200"/>
            <a:ext cx="3201915" cy="1143000"/>
            <a:chOff x="617220" y="497205"/>
            <a:chExt cx="4834890" cy="1725930"/>
          </a:xfrm>
        </p:grpSpPr>
        <p:pic>
          <p:nvPicPr>
            <p:cNvPr id="1028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" t="9181" r="45160" b="8455"/>
            <a:stretch/>
          </p:blipFill>
          <p:spPr bwMode="auto">
            <a:xfrm>
              <a:off x="617220" y="497205"/>
              <a:ext cx="4834890" cy="172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00" t="34166" r="10176" b="33378"/>
            <a:stretch/>
          </p:blipFill>
          <p:spPr bwMode="auto">
            <a:xfrm>
              <a:off x="2114550" y="1224915"/>
              <a:ext cx="3335972" cy="6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7" t="34166" r="45161" b="38614"/>
            <a:stretch/>
          </p:blipFill>
          <p:spPr bwMode="auto">
            <a:xfrm>
              <a:off x="2209800" y="838200"/>
              <a:ext cx="3240722" cy="57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 Placeholder 4"/>
          <p:cNvSpPr>
            <a:spLocks noGrp="1"/>
          </p:cNvSpPr>
          <p:nvPr>
            <p:ph type="body" idx="1"/>
          </p:nvPr>
        </p:nvSpPr>
        <p:spPr>
          <a:xfrm>
            <a:off x="457201" y="1143000"/>
            <a:ext cx="2971800" cy="639762"/>
          </a:xfrm>
        </p:spPr>
        <p:txBody>
          <a:bodyPr>
            <a:no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Biomedical Modeling, Visualization &amp; Image-guided Navigation 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Text Placeholder 4"/>
          <p:cNvSpPr txBox="1">
            <a:spLocks/>
          </p:cNvSpPr>
          <p:nvPr/>
        </p:nvSpPr>
        <p:spPr>
          <a:xfrm>
            <a:off x="457200" y="3810000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Collaborators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457201" y="1802366"/>
            <a:ext cx="2362200" cy="2541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700" dirty="0" smtClean="0">
                <a:solidFill>
                  <a:schemeClr val="tx1"/>
                </a:solidFill>
              </a:rPr>
              <a:t>Alex </a:t>
            </a:r>
            <a:r>
              <a:rPr lang="en-US" sz="1700" dirty="0" err="1" smtClean="0">
                <a:solidFill>
                  <a:schemeClr val="tx1"/>
                </a:solidFill>
              </a:rPr>
              <a:t>Bensch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 smtClean="0">
                <a:solidFill>
                  <a:schemeClr val="tx1"/>
                </a:solidFill>
              </a:rPr>
              <a:t>Aditya Daryanani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Dylan Dang</a:t>
            </a:r>
          </a:p>
          <a:p>
            <a:r>
              <a:rPr lang="en-US" sz="1700" i="1" dirty="0" smtClean="0">
                <a:solidFill>
                  <a:schemeClr val="tx1"/>
                </a:solidFill>
              </a:rPr>
              <a:t>Shusil Dangi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Alex </a:t>
            </a:r>
            <a:r>
              <a:rPr lang="en-US" sz="1700" dirty="0" err="1" smtClean="0">
                <a:solidFill>
                  <a:schemeClr val="tx1"/>
                </a:solidFill>
              </a:rPr>
              <a:t>Dawson-Elli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 smtClean="0">
                <a:solidFill>
                  <a:schemeClr val="tx1"/>
                </a:solidFill>
              </a:rPr>
              <a:t>Mia </a:t>
            </a:r>
            <a:r>
              <a:rPr lang="en-US" sz="1700" dirty="0" err="1" smtClean="0">
                <a:solidFill>
                  <a:schemeClr val="tx1"/>
                </a:solidFill>
              </a:rPr>
              <a:t>Garbaccio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Kevin </a:t>
            </a:r>
            <a:r>
              <a:rPr lang="en-US" sz="1700" dirty="0" smtClean="0">
                <a:solidFill>
                  <a:schemeClr val="tx1"/>
                </a:solidFill>
              </a:rPr>
              <a:t>Alexandre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31" name="Picture 19" descr="http://edge.rit.edu/edge/P13624/public/Photo%20Gallery/sponso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99" y="3980526"/>
            <a:ext cx="916546" cy="8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7"/>
          <a:stretch/>
        </p:blipFill>
        <p:spPr bwMode="auto">
          <a:xfrm>
            <a:off x="5415928" y="3983480"/>
            <a:ext cx="1906588" cy="77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2" descr="Hom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30" y="4953001"/>
            <a:ext cx="1512556" cy="63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6" descr="Hom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57" y="1295400"/>
            <a:ext cx="1317625" cy="5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819400" y="1806754"/>
            <a:ext cx="2138363" cy="238424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Amy Hughes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Michael </a:t>
            </a:r>
            <a:r>
              <a:rPr lang="en-US" sz="1800" dirty="0" err="1">
                <a:solidFill>
                  <a:schemeClr val="tx1"/>
                </a:solidFill>
              </a:rPr>
              <a:t>Kormos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Michael </a:t>
            </a:r>
            <a:r>
              <a:rPr lang="en-US" sz="1800" dirty="0">
                <a:solidFill>
                  <a:schemeClr val="tx1"/>
                </a:solidFill>
              </a:rPr>
              <a:t>Potter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Caroline Trier</a:t>
            </a:r>
          </a:p>
          <a:p>
            <a:r>
              <a:rPr lang="en-US" sz="1800" dirty="0" err="1" smtClean="0">
                <a:solidFill>
                  <a:schemeClr val="tx1"/>
                </a:solidFill>
              </a:rPr>
              <a:t>Zhenlin</a:t>
            </a:r>
            <a:r>
              <a:rPr lang="en-US" sz="1800" dirty="0" smtClean="0">
                <a:solidFill>
                  <a:schemeClr val="tx1"/>
                </a:solidFill>
              </a:rPr>
              <a:t> Xu</a:t>
            </a:r>
          </a:p>
          <a:p>
            <a:r>
              <a:rPr lang="en-US" sz="1800" dirty="0">
                <a:solidFill>
                  <a:schemeClr val="tx1"/>
                </a:solidFill>
              </a:rPr>
              <a:t>Kenneth la </a:t>
            </a:r>
            <a:r>
              <a:rPr lang="en-US" sz="1800" dirty="0" err="1" smtClean="0">
                <a:solidFill>
                  <a:schemeClr val="tx1"/>
                </a:solidFill>
              </a:rPr>
              <a:t>Marca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Nathan Burrell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36" name="Picture 12" descr="http://cibt.bio.cornell.edu/images/nystar_logo.gif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t="13825" r="17748" b="13447"/>
          <a:stretch/>
        </p:blipFill>
        <p:spPr bwMode="auto">
          <a:xfrm>
            <a:off x="6858000" y="1905001"/>
            <a:ext cx="1753467" cy="6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https://www.bnl.gov/NYCCS/images/NYSTAR-620px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29" y="1905000"/>
            <a:ext cx="1512556" cy="6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Carestream Health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b="21093"/>
          <a:stretch/>
        </p:blipFill>
        <p:spPr bwMode="auto">
          <a:xfrm>
            <a:off x="2193798" y="5487966"/>
            <a:ext cx="2206626" cy="5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arestream Health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b="21093"/>
          <a:stretch/>
        </p:blipFill>
        <p:spPr bwMode="auto">
          <a:xfrm>
            <a:off x="7016885" y="5077852"/>
            <a:ext cx="1669916" cy="3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metrics Technologie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6" y="4458759"/>
            <a:ext cx="1900764" cy="47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7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581400"/>
            <a:ext cx="6400800" cy="1600200"/>
          </a:xfrm>
        </p:spPr>
        <p:txBody>
          <a:bodyPr>
            <a:noAutofit/>
          </a:bodyPr>
          <a:lstStyle/>
          <a:p>
            <a:r>
              <a:rPr lang="en-US" sz="2400" dirty="0"/>
              <a:t>Erik </a:t>
            </a:r>
            <a:r>
              <a:rPr lang="en-US" sz="2400" dirty="0" smtClean="0"/>
              <a:t>MESSIER </a:t>
            </a:r>
            <a:r>
              <a:rPr lang="en-US" sz="2400" baseline="30000" dirty="0" smtClean="0"/>
              <a:t>a,1</a:t>
            </a:r>
            <a:r>
              <a:rPr lang="en-US" sz="2400" dirty="0"/>
              <a:t>, </a:t>
            </a:r>
            <a:r>
              <a:rPr lang="en-US" sz="2400" dirty="0" err="1"/>
              <a:t>Jascha</a:t>
            </a:r>
            <a:r>
              <a:rPr lang="en-US" sz="2400" dirty="0"/>
              <a:t> </a:t>
            </a:r>
            <a:r>
              <a:rPr lang="en-US" sz="2400" dirty="0" smtClean="0"/>
              <a:t>WILCOX </a:t>
            </a:r>
            <a:r>
              <a:rPr lang="en-US" sz="2400" baseline="30000" dirty="0" smtClean="0"/>
              <a:t>a</a:t>
            </a:r>
            <a:r>
              <a:rPr lang="en-US" sz="2400" dirty="0"/>
              <a:t>, Gabriel </a:t>
            </a:r>
            <a:r>
              <a:rPr lang="en-US" sz="2400" dirty="0" smtClean="0"/>
              <a:t>DIAZ </a:t>
            </a:r>
            <a:r>
              <a:rPr lang="en-US" sz="2400" baseline="30000" dirty="0" smtClean="0"/>
              <a:t>b</a:t>
            </a:r>
            <a:r>
              <a:rPr lang="en-US" sz="2400" dirty="0"/>
              <a:t>, and Cristian A. </a:t>
            </a:r>
            <a:r>
              <a:rPr lang="en-US" sz="2400" dirty="0" smtClean="0"/>
              <a:t>LINTE </a:t>
            </a:r>
            <a:r>
              <a:rPr lang="en-US" sz="2400" baseline="30000" dirty="0" err="1" smtClean="0"/>
              <a:t>a,b</a:t>
            </a:r>
            <a:r>
              <a:rPr lang="en-US" sz="2400" dirty="0" smtClean="0"/>
              <a:t> </a:t>
            </a:r>
          </a:p>
          <a:p>
            <a:r>
              <a:rPr lang="en-US" sz="1400" baseline="30000" dirty="0" err="1" smtClean="0"/>
              <a:t>a</a:t>
            </a:r>
            <a:r>
              <a:rPr lang="en-US" sz="1400" dirty="0" err="1" smtClean="0"/>
              <a:t>Kate</a:t>
            </a:r>
            <a:r>
              <a:rPr lang="en-US" sz="1400" dirty="0" smtClean="0"/>
              <a:t> </a:t>
            </a:r>
            <a:r>
              <a:rPr lang="en-US" sz="1400" dirty="0"/>
              <a:t>Gleason College of Engineering, </a:t>
            </a:r>
            <a:r>
              <a:rPr lang="en-US" sz="1400" baseline="30000" dirty="0" err="1"/>
              <a:t>b</a:t>
            </a:r>
            <a:r>
              <a:rPr lang="en-US" sz="1400" dirty="0" err="1"/>
              <a:t>Chester</a:t>
            </a:r>
            <a:r>
              <a:rPr lang="en-US" sz="1400" dirty="0"/>
              <a:t> F. Carlson Center for Imaging Science, Rochester Institute of Technology, Rochester, NY, USA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pic>
        <p:nvPicPr>
          <p:cNvPr id="1026" name="Picture 2" descr="http://www.nycolleges.com/sites/default/files/collegelogos/tiger_walking_rit_colo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602058" cy="11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6138"/>
            <a:ext cx="1838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79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2016 Medicine Meets Virtual Reality</a:t>
            </a:r>
          </a:p>
          <a:p>
            <a:r>
              <a:rPr lang="en-US" i="1" dirty="0" smtClean="0"/>
              <a:t>Las Angeles CA USA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904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267200" cy="3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24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45" y="1828800"/>
            <a:ext cx="6562725" cy="371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05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499625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44" y="4267200"/>
            <a:ext cx="310216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85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Anatomy is Implicitly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 smtClean="0"/>
              <a:t>Conventional 3D didactic tools are limited,  are generally costly, and/or require appropriate infrastructure.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62200"/>
            <a:ext cx="20766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6269668"/>
            <a:ext cx="177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3B Scientific 2016 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4460"/>
            <a:ext cx="4686300" cy="312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90606" y="5931114"/>
            <a:ext cx="177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2016 </a:t>
            </a:r>
            <a:r>
              <a:rPr lang="en-US" sz="1600" dirty="0">
                <a:hlinkClick r:id="rId5"/>
              </a:rPr>
              <a:t>STLtoday.com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789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Abundant 3D, 4D, and 5D Medical Data and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Datasets:</a:t>
            </a:r>
            <a:endParaRPr lang="en-US" b="1" dirty="0"/>
          </a:p>
          <a:p>
            <a:pPr lvl="1"/>
            <a:r>
              <a:rPr lang="en-US" dirty="0" smtClean="0"/>
              <a:t>Visible Human Project</a:t>
            </a:r>
          </a:p>
          <a:p>
            <a:pPr lvl="1"/>
            <a:r>
              <a:rPr lang="en-US" dirty="0" smtClean="0"/>
              <a:t>BodyParts3D</a:t>
            </a:r>
          </a:p>
          <a:p>
            <a:pPr lvl="1"/>
            <a:r>
              <a:rPr lang="en-US" dirty="0" err="1"/>
              <a:t>ZygoteBody</a:t>
            </a:r>
            <a:r>
              <a:rPr lang="en-US" baseline="30000" dirty="0" err="1"/>
              <a:t>TM</a:t>
            </a:r>
            <a:r>
              <a:rPr lang="en-US" dirty="0"/>
              <a:t> </a:t>
            </a:r>
            <a:r>
              <a:rPr lang="en-US" dirty="0" smtClean="0"/>
              <a:t>Dataset</a:t>
            </a:r>
            <a:endParaRPr lang="en-US" dirty="0"/>
          </a:p>
          <a:p>
            <a:r>
              <a:rPr lang="en-US" b="1" dirty="0" smtClean="0"/>
              <a:t>Software:</a:t>
            </a:r>
          </a:p>
          <a:p>
            <a:pPr lvl="1"/>
            <a:r>
              <a:rPr lang="en-US" dirty="0" smtClean="0"/>
              <a:t>Mimics</a:t>
            </a:r>
          </a:p>
          <a:p>
            <a:pPr lvl="1"/>
            <a:r>
              <a:rPr lang="en-US" dirty="0" smtClean="0"/>
              <a:t>3DSlicer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Abundant 3D, 4D, and 5D Medical Images</a:t>
            </a:r>
          </a:p>
        </p:txBody>
      </p:sp>
      <p:pic>
        <p:nvPicPr>
          <p:cNvPr id="4" name="Picture 3" descr="E:\Lab Work\Linte Lab\mmvr2016\fig\datasetDeb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6096002" cy="300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1828800" cy="295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4953000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BodyParts3D</a:t>
            </a:r>
            <a:endParaRPr lang="en-US" sz="1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4876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National Library of Medicine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69222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Stereoscopic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Head Mounted Stereoscopic Displays:</a:t>
            </a:r>
          </a:p>
          <a:p>
            <a:pPr lvl="1"/>
            <a:r>
              <a:rPr lang="en-US" dirty="0" smtClean="0"/>
              <a:t>Oculus Rift</a:t>
            </a:r>
          </a:p>
          <a:p>
            <a:pPr lvl="1"/>
            <a:r>
              <a:rPr lang="en-US" dirty="0" smtClean="0"/>
              <a:t>Sony PlayStation VR</a:t>
            </a:r>
          </a:p>
          <a:p>
            <a:pPr lvl="1"/>
            <a:r>
              <a:rPr lang="en-US" dirty="0" smtClean="0"/>
              <a:t>HTC Vive</a:t>
            </a:r>
          </a:p>
          <a:p>
            <a:pPr lvl="1"/>
            <a:r>
              <a:rPr lang="en-US" dirty="0" smtClean="0"/>
              <a:t>Samsung Gear VR</a:t>
            </a:r>
          </a:p>
          <a:p>
            <a:pPr lvl="1"/>
            <a:r>
              <a:rPr lang="en-US" dirty="0" smtClean="0"/>
              <a:t>Microsoft </a:t>
            </a:r>
            <a:r>
              <a:rPr lang="en-US" dirty="0" err="1" smtClean="0"/>
              <a:t>HoloLens</a:t>
            </a:r>
            <a:r>
              <a:rPr lang="en-US" dirty="0" smtClean="0"/>
              <a:t> (AR)</a:t>
            </a:r>
          </a:p>
          <a:p>
            <a:pPr lvl="1"/>
            <a:r>
              <a:rPr lang="en-US" dirty="0" smtClean="0"/>
              <a:t>Google Cardboard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9" y="2057400"/>
            <a:ext cx="35147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05400" y="3886200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2013-2016 AOL Inc.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67200"/>
            <a:ext cx="3591799" cy="202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6248400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2016 </a:t>
            </a:r>
            <a:r>
              <a:rPr lang="en-US" sz="1600" i="1" dirty="0" smtClean="0"/>
              <a:t>Microsoft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1451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 in the Field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solutions to the limited number of easily accessible 3D didactic tools in anatomical education.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ZygoteBody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BioDigital</a:t>
            </a:r>
            <a:r>
              <a:rPr lang="en-US" dirty="0" smtClean="0"/>
              <a:t> Human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/>
              <a:t>Essential Anatomy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Cyber Anatomy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0"/>
            <a:ext cx="4038600" cy="241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5800" y="5257800"/>
            <a:ext cx="26766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cap="all" dirty="0"/>
              <a:t>2016 BIODIGITAL, INC.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271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Again, Why a 3D </a:t>
            </a:r>
            <a:r>
              <a:rPr lang="en-US" dirty="0"/>
              <a:t>Virtual Anatomy Puzzle </a:t>
            </a:r>
            <a:r>
              <a:rPr lang="en-US" dirty="0" smtClean="0"/>
              <a:t>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create a 3D didactic tool for anatomy that:</a:t>
            </a:r>
          </a:p>
          <a:p>
            <a:pPr lvl="1"/>
            <a:r>
              <a:rPr lang="en-US" dirty="0" smtClean="0"/>
              <a:t>Utilizes open source, high quality, anatomical models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xplores the utility of virtual reality in 3D visualization</a:t>
            </a:r>
            <a:endParaRPr lang="en-US" dirty="0"/>
          </a:p>
        </p:txBody>
      </p:sp>
      <p:pic>
        <p:nvPicPr>
          <p:cNvPr id="4" name="Picture 2" descr="http://2.bp.blogspot.com/-g02QxdshN-s/Uq0bfwaQEVI/AAAAAAAAiy0/JRxT7sDqUpA/s1600/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12" y="2911151"/>
            <a:ext cx="5071588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244" y="2819400"/>
            <a:ext cx="2936032" cy="74333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Informal Roman" panose="030604020304060B0204" pitchFamily="66" charset="0"/>
              </a:rPr>
              <a:t>Virtual</a:t>
            </a:r>
            <a:endParaRPr lang="en-US" sz="4800" b="1" dirty="0">
              <a:solidFill>
                <a:schemeClr val="bg1"/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9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Platform</a:t>
            </a:r>
          </a:p>
          <a:p>
            <a:pPr lvl="1"/>
            <a:r>
              <a:rPr lang="en-US" dirty="0" err="1"/>
              <a:t>WorldViz</a:t>
            </a:r>
            <a:r>
              <a:rPr lang="en-US" dirty="0"/>
              <a:t> </a:t>
            </a:r>
            <a:r>
              <a:rPr lang="en-US" dirty="0" err="1"/>
              <a:t>Vizard</a:t>
            </a:r>
            <a:r>
              <a:rPr lang="en-US" dirty="0"/>
              <a:t> Toolkit</a:t>
            </a:r>
          </a:p>
          <a:p>
            <a:pPr lvl="1"/>
            <a:r>
              <a:rPr lang="en-US" dirty="0" smtClean="0"/>
              <a:t>Python</a:t>
            </a:r>
          </a:p>
          <a:p>
            <a:r>
              <a:rPr lang="en-US" b="1" dirty="0" smtClean="0"/>
              <a:t>Dataset</a:t>
            </a:r>
          </a:p>
          <a:p>
            <a:pPr lvl="1"/>
            <a:r>
              <a:rPr lang="en-US" dirty="0" smtClean="0"/>
              <a:t>BodyParts3D</a:t>
            </a:r>
          </a:p>
          <a:p>
            <a:r>
              <a:rPr lang="en-US" b="1" dirty="0" smtClean="0"/>
              <a:t>Display Modalities</a:t>
            </a:r>
          </a:p>
          <a:p>
            <a:pPr lvl="1"/>
            <a:r>
              <a:rPr lang="en-US" dirty="0" smtClean="0"/>
              <a:t>Traditional 2D Computer Monitor</a:t>
            </a:r>
          </a:p>
          <a:p>
            <a:pPr lvl="1"/>
            <a:r>
              <a:rPr lang="en-US" dirty="0" smtClean="0"/>
              <a:t>Oculus Rift DK1/2</a:t>
            </a:r>
          </a:p>
          <a:p>
            <a:r>
              <a:rPr lang="en-US" b="1" dirty="0" smtClean="0"/>
              <a:t>Input Devices</a:t>
            </a:r>
          </a:p>
          <a:p>
            <a:pPr lvl="1"/>
            <a:r>
              <a:rPr lang="en-US" dirty="0" smtClean="0"/>
              <a:t>Keyboard Map</a:t>
            </a:r>
          </a:p>
          <a:p>
            <a:pPr lvl="1"/>
            <a:r>
              <a:rPr lang="en-US" dirty="0" smtClean="0"/>
              <a:t>3DConnexion </a:t>
            </a:r>
            <a:r>
              <a:rPr lang="en-US" dirty="0" err="1" smtClean="0"/>
              <a:t>SpaceMouse</a:t>
            </a:r>
            <a:endParaRPr lang="en-US" dirty="0" smtClean="0"/>
          </a:p>
        </p:txBody>
      </p:sp>
      <p:pic>
        <p:nvPicPr>
          <p:cNvPr id="3074" name="Picture 2" descr="http://silicon-valley.siggraph.org/uploads/WorldViz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2600"/>
            <a:ext cx="3660775" cy="76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55/54/9a/55549a46933557ba706b475068c8b7b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24200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exterindustries.com/wp-content/uploads/2013/04/python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1371600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png;base64,iVBORw0KGgoAAAANSUhEUgAAAUEAAACdCAMAAAAdWzrjAAAAllBMVEX///87O0NPT1d/gISKiY8zMzw4OEAxMTo1NT17e38oKDIsLDUmJjDa2tsjIy4tLTf5+fm7u73y8vJAQEienqPv7+8fHypxcnbi4uOUlZmxsbPPz9DCwsS3t7np6epLS1Nqam9GRk5VVVunp6pgYGWYmJvU1NWFhomPj5OsrLBbXGKhoqYbGydmZmvBwcJSUlcRECEAABSUYM4QAAARhklEQVR4nO1d6ZqquBYFmQcBBcERRBxwOp5+/5e7SXYCCTh13Xur67RZP+orE4ZkZc9gVBQJCQkJCQkJCQkJCQmJR1iuxv/0EP5oTGd6XY8kh19FdNTrGYbk8GtYEP52u12ykxx+AdMdJTBBOCfJUnL4txDNtboh8EwgOfw7WByQB6k5AiuE81ly+Cbynabr9S45Voi+ajU/Yv6q4/FYSQ7fQbTC/J1nzia9eHZse+W6nq+OAMnha+x1xN8ssy63ZJFHuCXfV+uNNl/N55LDN3DW9FrfXMoqF9v39ToZSQ7fgK4fbpfT4l7XUtsBh5X0y0+wdC+bu/xhDOvziFCIOJQx9iNUD/nDGM6Oc8LgOZF5yhexSIDCBOV6sm7zJUQjyiCisJYcfgmTFVFjxOCsPswlh1/BsWGw1rXj5J8ezh+I/EwYRGqMKJQc9hG9PGJEZRALIYI2+oZR/UHI693wxSHDJKFajBisHXX7LQP7Y4ACljp5zuEwObcMbj139U1D+0MQFXp1rM/POFy2MujE6TV/cuhHYqRm9fE4O08fHTAm4SCxgyfPkwIY6UmnZZIVh/pYzY73OYyOVIlnjpqupSNWFpo267Yt40yfHavdPQ4nkJHsdvXGlQKIcdazQa9x7BQ64vCczLsc7pMzMOiYUgAJIk3f7O60/4odXd91OZzMgcAECWCIw8Dx4qG5/BQsNN3Y3+uYXK8oWk4wh8zZRkvKX5LZaTbGj0UdJ5t/42h/IhL9kD7o2g1wxpEgu7ciHO7PQOC5vrkWFsCl42ia5nx2QI2UeL1+1PnrpjMO5znwd24FMK8xfwjFR0vhQqufEDA86cAhEb0ELGDh2r9Q38ihBGqn7PvG+/OQ6LX/xBdM10BhnTCs7dThBRBhe/u+8f44ICV27GcHDB2dgryEdChdc6lgAdRanPrR0OcAeeLT4ekRQ41RWM92Vyt1IuSma55AbbD5ptH+ROz0Wl0+P+SoNyg8cvDSEQjU4g+2g2NNP1xePOrIGyHUrC0SwPFO5E/TvHsR+YcAKXH2UgV3jMF1gILAhdMlMAs+uEY90/VbtzLTw4jZwVs6UVaZ1sU1+NzEDilx7b4q6be+xETi2uMPORLvO8b6M7FEtu1RSteCGULH3Sl5V4URrA92JEiJr6+nP6EMbtMhcsM9ArPgc4uEWInj19MfUwZjE3HeI9Ap0s+tEiIl1i+vHxNRBjXPUcY9EbwOjNM3DPWH4rQ9OOrrw6gW41hm73T5G5Tu51ZmcnUwiOvXx00Jg3URjJWKZ9C5Dgp0heBzXz6qysHAffrGJWBBGDzYWyGWyU4F4m9QGB/siU+IgMsbx62IEmfuWZk6gvhhxMHdRwQfgWmM5v9OgT4hDJ5QLAM1Lee6ofQh2MX/faA/FliJjer1cRHEMmqsKLXmZNtBSx/2Ix+cE2MlNl+mdIqyx2awdryDMtncCp4+fIH4/z/QnwqsxMgRvA6oZ06WrbeFu1RG8aCD2P9gETyXwMH1hRhO1QILnuqOFacjgIPCLr9nsD8SJ8ZCXD99aVUD2uyrEnUJHKjpG8HQvxYzo/EG5ZOsYgiaW3qVsugqcWmsv224PxCTTdAwUj7+KtipoGHfVNmVHR02089NRwiWsdtwEq/vm8MZPcJEYd+mq8MfXNZimHsW47CItTtVmjkV08KqqfPm/HD4wflcg2h3sYuGw7pb6JurTM39hTIXlTj+aD/MYeJcVMZhGc94OYz0RupUL1IywRWXpve5hdUOptu0dSnxekRJzKuyEboCOd1xKRKYvpHOfAwWZetSijIusrp2BjHHWOnNkd8RCLy8eNPh0zC3Qo6wouikv3GQK3ohEPjrnx7yj0OSGp1wj4N5U5SbQOAHp8MPMdYuZi9tozKJYplhq8SxJPABptdUvcthjGKZquQIlDbwERaF3ytgIah2pFyLhsCPLie8xMjweuYQP0zK44ZN63PfM3oP58DqcFi6K1ZcLVQrloH0K0SHNtMDvUWxDBRXUSKyff0NeAklzwSXYm+UiJrA4Pk71xIN9rcgbrLlcKfssRKrZvq5L3j8ffyKvZgp8R4XVwvVsD734fqXULngUlQVP1RBJvD04RXpv4+oDlCmVxiOMo1RFPjGO0oSXSCXYsbeSFm5hifzkK9hePKDiTL2TzIK/DJ+rdEfmcdJSEhISEhISEhISEhISEhISEhISEhIvIcoHw6nvbcrovF0OMzlSxevkM+zwg18P3AHdfuSVLQ8nIwUN4eb2d13p/L5IcuyetX5Uki0OGtZ5uzu/brXZLHaHRx0llOv7rxWznXP7751Pl3VqFeruOfw4yGBeBxp2sMAJnBA57nV8IgHr3cHTyawH511MopDtXhDfCZZ4BmmSmBaAXtEW1sua0XNada702KbeoZhG5YX8F9Oyg+Wbxm2bVuudxBGHS21MnA9y8C9+LR4Nxa6D0Xg024bdav975rcAnJLIwzic3MeXnz/t/BySH1BTRe6TWb1G33w/xLega3KZvBb8ZHWfnby8CjwINCN/NB5+QWCcarycNfQ6ppCs+GJN4qy1G47zXZortWeZPFPfBduuyR0YUKjveje8rvdVijMel9yYzLdgq3pysWf+e/q7H1yOj0gISPi98fYx157JZt/rh+VgSWOQjXSlxv1ZQa+HwKc4ZNv8ec+DNQw6LxMYXuISQxEmWilTLXd/sXxYe6eZ5B/0paDyqMjRp1uCPRz76aO3Lbba7o5CucpHojtua5Hem2TSfAAd/BbBxS4IWCv/h/IULidX+FKeJDAlus0XTkVJ9NAo4A5oFP1FwyOXLT8xelUwhThS/hDoKJ0dOcGS2+arUmIYhsEIV5nW9VVWY9DLuFtzqOVA8vcDnwHnBvb3Xw0qq4uXQF2ahXS7hnuXtN7tl9imgf4s3+dLxartQuH0q4l6Wo3Zp3hS4XNS3NrMtZ2i5rRhZxt1qPRTDVaocHYw7Cs2wGNYu4YsJKv3kGO3Bps7hI4J1v7LcmlwiNuX6hkOmErzVvChl0SJY3mbABnQrsLH/fkasaVnaORz83GeQtYr+aXWmpyycZW7EElPGbu9ikRG9o9IjfymY3Y2vwnsvjcfiA3cqWAfZwSMbMysnTRiXDULBSdNrvrZAPivn7OYPsjSSAmLlbXFUgTqMYUZtvs+TcnE7A3HT819YVJE/ukNt/kItNU0+acI7los/mOQwgOGocFWm2zBYiJpjYCTfhuOodYCG22F9fNFg6FU81mqyqi4s3BEzIKi/1SxSrkpo2Qg2b4D7nrYB42MghKxcwvmBKXrTK5q2l1oxUwqO1G0WToFrPTZORqu/UgeLBG+UDXwuaaEagxdRBnfEuv9bcTcrLLjiZ39mGwO3yof1Q6F2Ibl4L4tltokqk124f0vA7IaPDuT/I4NlktLCagVD4VoAURCEYGsBseO2dPA3L31qITvTWZOoHl5HYtAwZZ94ZIStyKdWm2U4uQuxLdLcgkmymRfhBJosP8Bo+TUJB1cllu2ynQWzbRntehqvHmdwn2oLnE3DnAPbUPucerFBm9anVPn4FxbDk4krHTr/VHoSAKqIEw2KgT6ForwBE0wPFEpUN+q58Mjy9shPJgMRqw5TJVTj3AtljUsex9QZvQ1Mi6s5+NyQx+2gpTjTe3JhgR326XhAKwWi6jw+AEiFgd1dC655PV5Y3uiPDuQxSUu4IosKEbNJKIYI3aHaUm5Jb0cmQegiAQ+baaHXHHHr04UXef953gXi3qBkG3Ai6sSPlumLbREgZu6PWur9F4WN3gTjGo/IDTIQSTuxA1kd1vWoIS84ICCkLXeyoYAoXFS8yGT4IuwX5LcARs8ncj2mW10UGCB+Xn5C6uEALDOnrU5oBk81vSu7w8EGPNm4u42/AAa98PweA6VOd4HVIYgy75PwPx7BpXGCkf+lMGgWpqStt9lKGBMU757BFMGoauIN3RZDEissExGOGIy5/gEMIWN8gEW0KzI1goiw+Red0gVxFMDbDyesvNDctkbDqhMa9DCnUDVAbt+4JN9YMj9pfHMUjDo9ad0gZqgCjBTbarLL2WYHKoUSPq9qtdtlF9H8J17nBljo4xIqwfpri2CR9V7IVlI0g5Bse+OO2uG3qMuMkF6dvzvA7hK4MbUNtb9gUbRNPmbC4ER1SLK/4DxlkIHEYCnwqLzMCzExLM20n13dAyiD6YthW6fDkB6S8yOmgZuwb6wHtTumxcuj7hrbpomxXmhoyXXwqK/koDl2bUFhHhjlJBSA3CDHdpotkGp57FANKoJ4Fo3W+TazFeqsLO1PiAFEggmbuJqPPcwNxk9WrBCxtSI+TJsS/1RBkUvOlZuCmZGug12APqddpfglsIbugJ8sl0WZugqiQpAxNmMWnfc+Z22rX5FEUnHGETT2FCWjewgniJTbfuTk032gaIMczQ9f345CSj/aRXtZt5ZFWv6KKWI/SAN6VZBV1HzqtTcwzSDNP22kh31LU9TzEGV05iXCGpY/oI5mMoKngDiIB5m0tDA/5Dm9R1AoduUidEZpDsbKpfw/GDgueC5HUOLKP4AzwxH1VQBjkpnfMOsJvUUTfkvvu1DDCbZNRiUseyOvIRZLCfbBc9BsnYmbqXYn7PGGeVRdA1LlHkA1IirnYvAG0BoYO7goUQ9EP0pn0GQdZpaQG8DlcK5SoFb2FrMs3pKFXMTR9Mr9nbC/XU1eJccK8g39z2laS3sZu9pK7gRIeM5llI4ZBCAzpgTwbHWduONz33tHjDD7uX1PVszwtcbXa8mN0MhXwCipBeV59A1TgOwBKkcPexpYos0KSOJSHqs6SOhnQPxz0KmvXe8HKPIXpTqPhwMjUGR0LDVIgn/Dapu3Ztz3NAPKl6425SByvBCnAQPPZ2lT53FYTcnZECmTVnPalLZ0mdK/CJRMfibAUks/6jOidcOySBA5TUgvbQBUQV1JsCn20+zcwgFbIvJ3UUsEBk3W+8+QURbDQQbIPddcYwzTaig7NYBXX4XyR1NIh/WOfcEumHQnlkCuU/5k0bzkJVvBKUatjnLyV1ebNcUFQmBVpBh3IQzeZ3faDI2xeJTiJIKmvNzd9K6oz7SR0zy263ngY4Q32KDg8qRE3BuutND2LmRAoRakDtfaeUiHQcGp7voK2lp2qR5/lCo48mcFZBrdZ2HI2nCYTa3LpB1dG0aMmgqfHDalOpcqC0xWjuJ3UhL7KLbra1FBrocy9/1hik8S/21WNaKmKmD/xXWztIxEgelt+k5XUotnss5egldblYR78LFJvgSDV0XfpgiogaHbFtqTZ9emlzJbfhBQ51T7tqd3JZQELNaHgdDfdVCQNvgvm3krqwTermYmQGcqaGtjZfLkfH+mS57FkchEltVR+cYLPlstZxrxrocXzcD0fwuMtu/Ne0W7d7J6lzKHEMAZkz6BAHQ0jXZ7TbtEIkoO3DowDI9lD6CnFR6zgeJXXTpwS3kVlGH4YaaK09fFc2UVBLj0vE6FNG+nHd8aZR3CQ48NTUKBvXuxe8jnLH9vQx/C0S5dPs5iI0m8FWLNJqAdfbPsNbBjbXbvOPqnvV8hdJ3cHoNqSdJ+FmALck/3NBFJQ2m2fYN64uRzCJQ/4qLje1JZ/hYbyR1I1r17VsagC9gL3bMda9ttkKyt72sUdaT8QSx71ZMLwF7AG9FWz4SP5kGQi/24meQtzgsaTOw5+4H89Zk+7f3HsfyzJoX0PBgzrj36J0yXVTPu2aB7jJoo+3VXyAxf+oTKRdaBXFNDzj2DuT+ym8KuhdvY9odNjGXpB6ZVZxmhot62tpBRdf3db34rBxsgkCP0iN9VEINxeOmuL24iCedXAwOJOskQam5jv41IpDDceL1z4UAX4TKvCLrALpTDJynLAfQwTXypbcB3HDhmk9wK9UpWa2Em6wIlfLho8bnuALb7hF0+H03hOY8fTOe3T/I5CX9P4Xuwc8GryEhISEhISEhISEhISEhISEhISEhISExL8Z/wESCVoNPrqtf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data:image/png;base64,iVBORw0KGgoAAAANSUhEUgAAAUEAAACdCAMAAAAdWzrjAAAAllBMVEX///87O0NPT1d/gISKiY8zMzw4OEAxMTo1NT17e38oKDIsLDUmJjDa2tsjIy4tLTf5+fm7u73y8vJAQEienqPv7+8fHypxcnbi4uOUlZmxsbPPz9DCwsS3t7np6epLS1Nqam9GRk5VVVunp6pgYGWYmJvU1NWFhomPj5OsrLBbXGKhoqYbGydmZmvBwcJSUlcRECEAABSUYM4QAAARhklEQVR4nO1d6ZqquBYFmQcBBcERRBxwOp5+/5e7SXYCCTh13Xur67RZP+orE4ZkZc9gVBQJCQkJCQkJCQkJCQmJR1iuxv/0EP5oTGd6XY8kh19FdNTrGYbk8GtYEP52u12ykxx+AdMdJTBBOCfJUnL4txDNtboh8EwgOfw7WByQB6k5AiuE81ly+Cbynabr9S45Voi+ajU/Yv6q4/FYSQ7fQbTC/J1nzia9eHZse+W6nq+OAMnha+x1xN8ssy63ZJFHuCXfV+uNNl/N55LDN3DW9FrfXMoqF9v39ToZSQ7fgK4fbpfT4l7XUtsBh5X0y0+wdC+bu/xhDOvziFCIOJQx9iNUD/nDGM6Oc8LgOZF5yhexSIDCBOV6sm7zJUQjyiCisJYcfgmTFVFjxOCsPswlh1/BsWGw1rXj5J8ezh+I/EwYRGqMKJQc9hG9PGJEZRALIYI2+oZR/UHI693wxSHDJKFajBisHXX7LQP7Y4ACljp5zuEwObcMbj139U1D+0MQFXp1rM/POFy2MujE6TV/cuhHYqRm9fE4O08fHTAm4SCxgyfPkwIY6UmnZZIVh/pYzY73OYyOVIlnjpqupSNWFpo267Yt40yfHavdPQ4nkJHsdvXGlQKIcdazQa9x7BQ64vCczLsc7pMzMOiYUgAJIk3f7O60/4odXd91OZzMgcAECWCIw8Dx4qG5/BQsNN3Y3+uYXK8oWk4wh8zZRkvKX5LZaTbGj0UdJ5t/42h/IhL9kD7o2g1wxpEgu7ciHO7PQOC5vrkWFsCl42ia5nx2QI2UeL1+1PnrpjMO5znwd24FMK8xfwjFR0vhQqufEDA86cAhEb0ELGDh2r9Q38ihBGqn7PvG+/OQ6LX/xBdM10BhnTCs7dThBRBhe/u+8f44ICV27GcHDB2dgryEdChdc6lgAdRanPrR0OcAeeLT4ekRQ41RWM92Vyt1IuSma55AbbD5ptH+ROz0Wl0+P+SoNyg8cvDSEQjU4g+2g2NNP1xePOrIGyHUrC0SwPFO5E/TvHsR+YcAKXH2UgV3jMF1gILAhdMlMAs+uEY90/VbtzLTw4jZwVs6UVaZ1sU1+NzEDilx7b4q6be+xETi2uMPORLvO8b6M7FEtu1RSteCGULH3Sl5V4URrA92JEiJr6+nP6EMbtMhcsM9ArPgc4uEWInj19MfUwZjE3HeI9Ap0s+tEiIl1i+vHxNRBjXPUcY9EbwOjNM3DPWH4rQ9OOrrw6gW41hm73T5G5Tu51ZmcnUwiOvXx00Jg3URjJWKZ9C5Dgp0heBzXz6qysHAffrGJWBBGDzYWyGWyU4F4m9QGB/siU+IgMsbx62IEmfuWZk6gvhhxMHdRwQfgWmM5v9OgT4hDJ5QLAM1Lee6ofQh2MX/faA/FliJjer1cRHEMmqsKLXmZNtBSx/2Ix+cE2MlNl+mdIqyx2awdryDMtncCp4+fIH4/z/QnwqsxMgRvA6oZ06WrbeFu1RG8aCD2P9gETyXwMH1hRhO1QILnuqOFacjgIPCLr9nsD8SJ8ZCXD99aVUD2uyrEnUJHKjpG8HQvxYzo/EG5ZOsYgiaW3qVsugqcWmsv224PxCTTdAwUj7+KtipoGHfVNmVHR02089NRwiWsdtwEq/vm8MZPcJEYd+mq8MfXNZimHsW47CItTtVmjkV08KqqfPm/HD4wflcg2h3sYuGw7pb6JurTM39hTIXlTj+aD/MYeJcVMZhGc94OYz0RupUL1IywRWXpve5hdUOptu0dSnxekRJzKuyEboCOd1xKRKYvpHOfAwWZetSijIusrp2BjHHWOnNkd8RCLy8eNPh0zC3Qo6wouikv3GQK3ohEPjrnx7yj0OSGp1wj4N5U5SbQOAHp8MPMdYuZi9tozKJYplhq8SxJPABptdUvcthjGKZquQIlDbwERaF3ytgIah2pFyLhsCPLie8xMjweuYQP0zK44ZN63PfM3oP58DqcFi6K1ZcLVQrloH0K0SHNtMDvUWxDBRXUSKyff0NeAklzwSXYm+UiJrA4Pk71xIN9rcgbrLlcKfssRKrZvq5L3j8ffyKvZgp8R4XVwvVsD734fqXULngUlQVP1RBJvD04RXpv4+oDlCmVxiOMo1RFPjGO0oSXSCXYsbeSFm5hifzkK9hePKDiTL2TzIK/DJ+rdEfmcdJSEhISEhISEhISEhISEhISEhISEhIvIcoHw6nvbcrovF0OMzlSxevkM+zwg18P3AHdfuSVLQ8nIwUN4eb2d13p/L5IcuyetX5Uki0OGtZ5uzu/brXZLHaHRx0llOv7rxWznXP7751Pl3VqFeruOfw4yGBeBxp2sMAJnBA57nV8IgHr3cHTyawH511MopDtXhDfCZZ4BmmSmBaAXtEW1sua0XNada702KbeoZhG5YX8F9Oyg+Wbxm2bVuudxBGHS21MnA9y8C9+LR4Nxa6D0Xg024bdav975rcAnJLIwzic3MeXnz/t/BySH1BTRe6TWb1G33w/xLega3KZvBb8ZHWfnby8CjwINCN/NB5+QWCcarycNfQ6ppCs+GJN4qy1G47zXZortWeZPFPfBduuyR0YUKjveje8rvdVijMel9yYzLdgq3pysWf+e/q7H1yOj0gISPi98fYx157JZt/rh+VgSWOQjXSlxv1ZQa+HwKc4ZNv8ec+DNQw6LxMYXuISQxEmWilTLXd/sXxYe6eZ5B/0paDyqMjRp1uCPRz76aO3Lbba7o5CucpHojtua5Hem2TSfAAd/BbBxS4IWCv/h/IULidX+FKeJDAlus0XTkVJ9NAo4A5oFP1FwyOXLT8xelUwhThS/hDoKJ0dOcGS2+arUmIYhsEIV5nW9VVWY9DLuFtzqOVA8vcDnwHnBvb3Xw0qq4uXQF2ahXS7hnuXtN7tl9imgf4s3+dLxartQuH0q4l6Wo3Zp3hS4XNS3NrMtZ2i5rRhZxt1qPRTDVaocHYw7Cs2wGNYu4YsJKv3kGO3Bps7hI4J1v7LcmlwiNuX6hkOmErzVvChl0SJY3mbABnQrsLH/fkasaVnaORz83GeQtYr+aXWmpyycZW7EElPGbu9ikRG9o9IjfymY3Y2vwnsvjcfiA3cqWAfZwSMbMysnTRiXDULBSdNrvrZAPivn7OYPsjSSAmLlbXFUgTqMYUZtvs+TcnE7A3HT819YVJE/ukNt/kItNU0+acI7los/mOQwgOGocFWm2zBYiJpjYCTfhuOodYCG22F9fNFg6FU81mqyqi4s3BEzIKi/1SxSrkpo2Qg2b4D7nrYB42MghKxcwvmBKXrTK5q2l1oxUwqO1G0WToFrPTZORqu/UgeLBG+UDXwuaaEagxdRBnfEuv9bcTcrLLjiZ39mGwO3yof1Q6F2Ibl4L4tltokqk124f0vA7IaPDuT/I4NlktLCagVD4VoAURCEYGsBseO2dPA3L31qITvTWZOoHl5HYtAwZZ94ZIStyKdWm2U4uQuxLdLcgkmymRfhBJosP8Bo+TUJB1cllu2ynQWzbRntehqvHmdwn2oLnE3DnAPbUPucerFBm9anVPn4FxbDk4krHTr/VHoSAKqIEw2KgT6ForwBE0wPFEpUN+q58Mjy9shPJgMRqw5TJVTj3AtljUsex9QZvQ1Mi6s5+NyQx+2gpTjTe3JhgR326XhAKwWi6jw+AEiFgd1dC655PV5Y3uiPDuQxSUu4IosKEbNJKIYI3aHaUm5Jb0cmQegiAQ+baaHXHHHr04UXef953gXi3qBkG3Ai6sSPlumLbREgZu6PWur9F4WN3gTjGo/IDTIQSTuxA1kd1vWoIS84ICCkLXeyoYAoXFS8yGT4IuwX5LcARs8ncj2mW10UGCB+Xn5C6uEALDOnrU5oBk81vSu7w8EGPNm4u42/AAa98PweA6VOd4HVIYgy75PwPx7BpXGCkf+lMGgWpqStt9lKGBMU757BFMGoauIN3RZDEissExGOGIy5/gEMIWN8gEW0KzI1goiw+Red0gVxFMDbDyesvNDctkbDqhMa9DCnUDVAbt+4JN9YMj9pfHMUjDo9ad0gZqgCjBTbarLL2WYHKoUSPq9qtdtlF9H8J17nBljo4xIqwfpri2CR9V7IVlI0g5Bse+OO2uG3qMuMkF6dvzvA7hK4MbUNtb9gUbRNPmbC4ER1SLK/4DxlkIHEYCnwqLzMCzExLM20n13dAyiD6YthW6fDkB6S8yOmgZuwb6wHtTumxcuj7hrbpomxXmhoyXXwqK/koDl2bUFhHhjlJBSA3CDHdpotkGp57FANKoJ4Fo3W+TazFeqsLO1PiAFEggmbuJqPPcwNxk9WrBCxtSI+TJsS/1RBkUvOlZuCmZGug12APqddpfglsIbugJ8sl0WZugqiQpAxNmMWnfc+Z22rX5FEUnHGETT2FCWjewgniJTbfuTk032gaIMczQ9f345CSj/aRXtZt5ZFWv6KKWI/SAN6VZBV1HzqtTcwzSDNP22kh31LU9TzEGV05iXCGpY/oI5mMoKngDiIB5m0tDA/5Dm9R1AoduUidEZpDsbKpfw/GDgueC5HUOLKP4AzwxH1VQBjkpnfMOsJvUUTfkvvu1DDCbZNRiUseyOvIRZLCfbBc9BsnYmbqXYn7PGGeVRdA1LlHkA1IirnYvAG0BoYO7goUQ9EP0pn0GQdZpaQG8DlcK5SoFb2FrMs3pKFXMTR9Mr9nbC/XU1eJccK8g39z2laS3sZu9pK7gRIeM5llI4ZBCAzpgTwbHWduONz33tHjDD7uX1PVszwtcbXa8mN0MhXwCipBeV59A1TgOwBKkcPexpYos0KSOJSHqs6SOhnQPxz0KmvXe8HKPIXpTqPhwMjUGR0LDVIgn/Dapu3Ztz3NAPKl6425SByvBCnAQPPZ2lT53FYTcnZECmTVnPalLZ0mdK/CJRMfibAUks/6jOidcOySBA5TUgvbQBUQV1JsCn20+zcwgFbIvJ3UUsEBk3W+8+QURbDQQbIPddcYwzTaig7NYBXX4XyR1NIh/WOfcEumHQnlkCuU/5k0bzkJVvBKUatjnLyV1ebNcUFQmBVpBh3IQzeZ3faDI2xeJTiJIKmvNzd9K6oz7SR0zy263ngY4Q32KDg8qRE3BuutND2LmRAoRakDtfaeUiHQcGp7voK2lp2qR5/lCo48mcFZBrdZ2HI2nCYTa3LpB1dG0aMmgqfHDalOpcqC0xWjuJ3UhL7KLbra1FBrocy9/1hik8S/21WNaKmKmD/xXWztIxEgelt+k5XUotnss5egldblYR78LFJvgSDV0XfpgiogaHbFtqTZ9emlzJbfhBQ51T7tqd3JZQELNaHgdDfdVCQNvgvm3krqwTermYmQGcqaGtjZfLkfH+mS57FkchEltVR+cYLPlstZxrxrocXzcD0fwuMtu/Ne0W7d7J6lzKHEMAZkz6BAHQ0jXZ7TbtEIkoO3DowDI9lD6CnFR6zgeJXXTpwS3kVlGH4YaaK09fFc2UVBLj0vE6FNG+nHd8aZR3CQ48NTUKBvXuxe8jnLH9vQx/C0S5dPs5iI0m8FWLNJqAdfbPsNbBjbXbvOPqnvV8hdJ3cHoNqSdJ+FmALck/3NBFJQ2m2fYN64uRzCJQ/4qLje1JZ/hYbyR1I1r17VsagC9gL3bMda9ttkKyt72sUdaT8QSx71ZMLwF7AG9FWz4SP5kGQi/24meQtzgsaTOw5+4H89Zk+7f3HsfyzJoX0PBgzrj36J0yXVTPu2aB7jJoo+3VXyAxf+oTKRdaBXFNDzj2DuT+ym8KuhdvY9odNjGXpB6ZVZxmhot62tpBRdf3db34rBxsgkCP0iN9VEINxeOmuL24iCedXAwOJOskQam5jv41IpDDceL1z4UAX4TKvCLrALpTDJynLAfQwTXypbcB3HDhmk9wK9UpWa2Em6wIlfLho8bnuALb7hF0+H03hOY8fTOe3T/I5CX9P4Xuwc8GryEhISEhISEhISEhISEhISEhISEhISExL8Z/wESCVoNPrqtf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s://amcbridge.com/images/client/3dxLogo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76800"/>
            <a:ext cx="1952928" cy="9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1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cutiv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979</TotalTime>
  <Words>1037</Words>
  <Application>Microsoft Macintosh PowerPoint</Application>
  <PresentationFormat>On-screen Show (4:3)</PresentationFormat>
  <Paragraphs>179</Paragraphs>
  <Slides>27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Equity</vt:lpstr>
      <vt:lpstr>Executive</vt:lpstr>
      <vt:lpstr>An Interactive 3D Virtual Anatomy Puzzle for Learning and Simulation — Initial Demonstration and Evaluation</vt:lpstr>
      <vt:lpstr>Why a 3D Virtual Anatomy Puzzle Game?</vt:lpstr>
      <vt:lpstr>Anatomy is Implicitly 3D</vt:lpstr>
      <vt:lpstr>Abundant 3D, 4D, and 5D Medical Data and Software</vt:lpstr>
      <vt:lpstr>Abundant 3D, 4D, and 5D Medical Images</vt:lpstr>
      <vt:lpstr>New Stereoscopic Displays</vt:lpstr>
      <vt:lpstr>Current Work in the Field </vt:lpstr>
      <vt:lpstr>Again, Why a 3D Virtual Anatomy Puzzle Game?</vt:lpstr>
      <vt:lpstr>Platform Architecture</vt:lpstr>
      <vt:lpstr>Proposed Game</vt:lpstr>
      <vt:lpstr>Interface Tutorial</vt:lpstr>
      <vt:lpstr>Free Play/ Quiz Modes</vt:lpstr>
      <vt:lpstr>Evaluation of Game</vt:lpstr>
      <vt:lpstr>Evaluation of Game</vt:lpstr>
      <vt:lpstr>Goals of Evaluation</vt:lpstr>
      <vt:lpstr>Results</vt:lpstr>
      <vt:lpstr>Results: Interface Tutorial</vt:lpstr>
      <vt:lpstr>Results: Quiz Scores</vt:lpstr>
      <vt:lpstr>Results: Written Exam</vt:lpstr>
      <vt:lpstr>Results: Comfort Level (NASA TLX)</vt:lpstr>
      <vt:lpstr>Conclusions</vt:lpstr>
      <vt:lpstr>Future Work</vt:lpstr>
      <vt:lpstr>PowerPoint Presentation</vt:lpstr>
      <vt:lpstr>Thank You!</vt:lpstr>
      <vt:lpstr>Since the Study Was Performed</vt:lpstr>
      <vt:lpstr>Since the Study Was Performed</vt:lpstr>
      <vt:lpstr>Since the Study Was Performed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</dc:creator>
  <cp:lastModifiedBy>Presentation</cp:lastModifiedBy>
  <cp:revision>59</cp:revision>
  <dcterms:created xsi:type="dcterms:W3CDTF">2016-03-31T23:15:25Z</dcterms:created>
  <dcterms:modified xsi:type="dcterms:W3CDTF">2016-04-07T21:10:52Z</dcterms:modified>
</cp:coreProperties>
</file>